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1017" r:id="rId5"/>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D7E"/>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AD9176-AD3C-52F2-8741-D6EE8654A750}" v="2" dt="2023-08-21T15:52:50.498"/>
    <p1510:client id="{3DC92444-CADD-5ACF-9A9A-E7085DA24988}" v="73" dt="2023-08-23T19:16:55.367"/>
    <p1510:client id="{D6098119-F78E-BE2A-94C7-1208665B109B}" v="35" dt="2023-08-23T15:41:41.989"/>
    <p1510:client id="{DD48F69C-3573-A5BB-4441-2DA99FA49059}" v="130" dt="2023-08-09T19:51:18.536"/>
    <p1510:client id="{E399F70C-866F-4709-B48B-0451A76C08A7}" v="55" vWet="59" dt="2023-08-09T19:43:50.1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snapToGrid="0">
      <p:cViewPr varScale="1">
        <p:scale>
          <a:sx n="104" d="100"/>
          <a:sy n="104" d="100"/>
        </p:scale>
        <p:origin x="1746"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924A8176-79C6-438C-8FA6-A146C7D47933}" type="datetimeFigureOut">
              <a:rPr lang="en-US" smtClean="0"/>
              <a:t>8/23/2023</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55776505-CBCC-4D77-889C-8F4A83D0C1F2}" type="slidenum">
              <a:rPr lang="en-US" smtClean="0"/>
              <a:t>‹#›</a:t>
            </a:fld>
            <a:endParaRPr lang="en-US"/>
          </a:p>
        </p:txBody>
      </p:sp>
    </p:spTree>
    <p:extLst>
      <p:ext uri="{BB962C8B-B14F-4D97-AF65-F5344CB8AC3E}">
        <p14:creationId xmlns:p14="http://schemas.microsoft.com/office/powerpoint/2010/main" val="33545424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2CA76122-61A1-456E-9BCC-050F0CC22CB3}" type="datetimeFigureOut">
              <a:rPr lang="en-US" smtClean="0"/>
              <a:t>8/23/2023</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57642704-67D6-4E9E-B5C6-713FABFB50BF}" type="slidenum">
              <a:rPr lang="en-US" smtClean="0"/>
              <a:t>‹#›</a:t>
            </a:fld>
            <a:endParaRPr lang="en-US"/>
          </a:p>
        </p:txBody>
      </p:sp>
    </p:spTree>
    <p:extLst>
      <p:ext uri="{BB962C8B-B14F-4D97-AF65-F5344CB8AC3E}">
        <p14:creationId xmlns:p14="http://schemas.microsoft.com/office/powerpoint/2010/main" val="11124869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On screen now you will find various points of contact for the many offices and resources we discussed in this presentation today. Please feel free to reach out to any of the resources listed on this page.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a:t>Thank you for your time and attention. You will now be redirected to take a brief quiz.</a:t>
            </a:r>
          </a:p>
          <a:p>
            <a:endParaRPr lang="en-US"/>
          </a:p>
        </p:txBody>
      </p:sp>
      <p:sp>
        <p:nvSpPr>
          <p:cNvPr id="4" name="Slide Number Placeholder 3"/>
          <p:cNvSpPr>
            <a:spLocks noGrp="1"/>
          </p:cNvSpPr>
          <p:nvPr>
            <p:ph type="sldNum" sz="quarter" idx="10"/>
          </p:nvPr>
        </p:nvSpPr>
        <p:spPr/>
        <p:txBody>
          <a:bodyPr/>
          <a:lstStyle/>
          <a:p>
            <a:fld id="{57642704-67D6-4E9E-B5C6-713FABFB50BF}" type="slidenum">
              <a:rPr lang="en-US" smtClean="0"/>
              <a:t>1</a:t>
            </a:fld>
            <a:endParaRPr lang="en-US"/>
          </a:p>
        </p:txBody>
      </p:sp>
    </p:spTree>
    <p:extLst>
      <p:ext uri="{BB962C8B-B14F-4D97-AF65-F5344CB8AC3E}">
        <p14:creationId xmlns:p14="http://schemas.microsoft.com/office/powerpoint/2010/main" val="38215300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4F2FD127-3852-4352-9867-FC3976129451}" type="datetime1">
              <a:rPr lang="en-US" smtClean="0"/>
              <a:t>8/23/2023</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7CA54BC7-6850-41F5-94F3-4369416EC128}" type="slidenum">
              <a:rPr lang="en-US" smtClean="0"/>
              <a:t>‹#›</a:t>
            </a:fld>
            <a:endParaRPr lang="en-US"/>
          </a:p>
        </p:txBody>
      </p:sp>
    </p:spTree>
    <p:extLst>
      <p:ext uri="{BB962C8B-B14F-4D97-AF65-F5344CB8AC3E}">
        <p14:creationId xmlns:p14="http://schemas.microsoft.com/office/powerpoint/2010/main" val="251399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B8107073-2827-4C49-AFCE-A1AE5092AF13}" type="datetime1">
              <a:rPr lang="en-US" smtClean="0"/>
              <a:t>8/23/2023</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7CA54BC7-6850-41F5-94F3-4369416EC128}" type="slidenum">
              <a:rPr lang="en-US" smtClean="0"/>
              <a:t>‹#›</a:t>
            </a:fld>
            <a:endParaRPr lang="en-US"/>
          </a:p>
        </p:txBody>
      </p:sp>
    </p:spTree>
    <p:extLst>
      <p:ext uri="{BB962C8B-B14F-4D97-AF65-F5344CB8AC3E}">
        <p14:creationId xmlns:p14="http://schemas.microsoft.com/office/powerpoint/2010/main" val="2362622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1698135D-1276-419F-AF6A-9DCF42AFB14F}" type="datetime1">
              <a:rPr lang="en-US" smtClean="0"/>
              <a:t>8/23/2023</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7CA54BC7-6850-41F5-94F3-4369416EC128}" type="slidenum">
              <a:rPr lang="en-US" smtClean="0"/>
              <a:t>‹#›</a:t>
            </a:fld>
            <a:endParaRPr lang="en-US"/>
          </a:p>
        </p:txBody>
      </p:sp>
    </p:spTree>
    <p:extLst>
      <p:ext uri="{BB962C8B-B14F-4D97-AF65-F5344CB8AC3E}">
        <p14:creationId xmlns:p14="http://schemas.microsoft.com/office/powerpoint/2010/main" val="23859139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DA9ECF4D-3717-4399-8981-DC99C17A1716}" type="datetime1">
              <a:rPr lang="en-US" smtClean="0"/>
              <a:t>8/23/2023</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7CA54BC7-6850-41F5-94F3-4369416EC128}" type="slidenum">
              <a:rPr lang="en-US" smtClean="0"/>
              <a:t>‹#›</a:t>
            </a:fld>
            <a:endParaRPr lang="en-US"/>
          </a:p>
        </p:txBody>
      </p:sp>
    </p:spTree>
    <p:extLst>
      <p:ext uri="{BB962C8B-B14F-4D97-AF65-F5344CB8AC3E}">
        <p14:creationId xmlns:p14="http://schemas.microsoft.com/office/powerpoint/2010/main" val="2513996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47291" y="422445"/>
            <a:ext cx="7886700" cy="604358"/>
          </a:xfrm>
        </p:spPr>
        <p:txBody>
          <a:bodyPr/>
          <a:lstStyle>
            <a:lvl1pPr>
              <a:defRPr sz="2800">
                <a:effectLst/>
              </a:defRPr>
            </a:lvl1pPr>
          </a:lstStyle>
          <a:p>
            <a:r>
              <a:rPr lang="en-US"/>
              <a:t>Click to edit Master title style</a:t>
            </a:r>
          </a:p>
        </p:txBody>
      </p:sp>
      <p:sp>
        <p:nvSpPr>
          <p:cNvPr id="3" name="Content Placeholder 2"/>
          <p:cNvSpPr>
            <a:spLocks noGrp="1"/>
          </p:cNvSpPr>
          <p:nvPr>
            <p:ph idx="1"/>
          </p:nvPr>
        </p:nvSpPr>
        <p:spPr>
          <a:xfrm>
            <a:off x="342211" y="1220638"/>
            <a:ext cx="7886700" cy="5365214"/>
          </a:xfrm>
        </p:spPr>
        <p:txBody>
          <a:bodyPr/>
          <a:lstStyle>
            <a:lvl1pPr>
              <a:lnSpc>
                <a:spcPct val="100000"/>
              </a:lnSpc>
              <a:spcBef>
                <a:spcPts val="600"/>
              </a:spcBef>
              <a:defRPr/>
            </a:lvl1pPr>
            <a:lvl2pPr>
              <a:lnSpc>
                <a:spcPct val="100000"/>
              </a:lnSpc>
              <a:spcBef>
                <a:spcPts val="0"/>
              </a:spcBef>
              <a:defRPr/>
            </a:lvl2pPr>
            <a:lvl3pPr>
              <a:lnSpc>
                <a:spcPct val="100000"/>
              </a:lnSpc>
              <a:spcBef>
                <a:spcPts val="0"/>
              </a:spcBef>
              <a:defRPr/>
            </a:lvl3pPr>
            <a:lvl4pPr>
              <a:lnSpc>
                <a:spcPct val="100000"/>
              </a:lnSpc>
              <a:spcBef>
                <a:spcPts val="0"/>
              </a:spcBef>
              <a:defRPr/>
            </a:lvl4pPr>
            <a:lvl5pPr>
              <a:lnSpc>
                <a:spcPct val="100000"/>
              </a:lnSpc>
              <a:spcBef>
                <a:spcPts val="0"/>
              </a:spcBef>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60348A62-201D-46EF-82FB-18E73F2EBA72}" type="datetime1">
              <a:rPr lang="en-US" smtClean="0"/>
              <a:t>8/23/2023</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lvl1pPr algn="r">
              <a:defRPr/>
            </a:lvl1pPr>
          </a:lstStyle>
          <a:p>
            <a:fld id="{7CA54BC7-6850-41F5-94F3-4369416EC128}" type="slidenum">
              <a:rPr lang="en-US" smtClean="0"/>
              <a:pPr/>
              <a:t>‹#›</a:t>
            </a:fld>
            <a:endParaRPr lang="en-US"/>
          </a:p>
        </p:txBody>
      </p:sp>
      <p:cxnSp>
        <p:nvCxnSpPr>
          <p:cNvPr id="8" name="Straight Connector 7">
            <a:extLst>
              <a:ext uri="{FF2B5EF4-FFF2-40B4-BE49-F238E27FC236}">
                <a16:creationId xmlns:a16="http://schemas.microsoft.com/office/drawing/2014/main" id="{BFA9995F-D1A5-4E95-9E9B-6EDC66FF5FBE}"/>
              </a:ext>
            </a:extLst>
          </p:cNvPr>
          <p:cNvCxnSpPr/>
          <p:nvPr userDrawn="1"/>
        </p:nvCxnSpPr>
        <p:spPr>
          <a:xfrm>
            <a:off x="220337" y="1123720"/>
            <a:ext cx="8295013" cy="0"/>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47542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B5E86366-0747-4867-A166-B530B3259570}" type="datetime1">
              <a:rPr lang="en-US" smtClean="0"/>
              <a:t>8/23/2023</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7CA54BC7-6850-41F5-94F3-4369416EC128}" type="slidenum">
              <a:rPr lang="en-US" smtClean="0"/>
              <a:t>‹#›</a:t>
            </a:fld>
            <a:endParaRPr lang="en-US"/>
          </a:p>
        </p:txBody>
      </p:sp>
    </p:spTree>
    <p:extLst>
      <p:ext uri="{BB962C8B-B14F-4D97-AF65-F5344CB8AC3E}">
        <p14:creationId xmlns:p14="http://schemas.microsoft.com/office/powerpoint/2010/main" val="15459433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E69C4408-B86F-4792-A8F3-D4691158C7CB}" type="datetime1">
              <a:rPr lang="en-US" smtClean="0"/>
              <a:t>8/23/2023</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7CA54BC7-6850-41F5-94F3-4369416EC128}" type="slidenum">
              <a:rPr lang="en-US" smtClean="0"/>
              <a:t>‹#›</a:t>
            </a:fld>
            <a:endParaRPr lang="en-US"/>
          </a:p>
        </p:txBody>
      </p:sp>
    </p:spTree>
    <p:extLst>
      <p:ext uri="{BB962C8B-B14F-4D97-AF65-F5344CB8AC3E}">
        <p14:creationId xmlns:p14="http://schemas.microsoft.com/office/powerpoint/2010/main" val="35913697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9A0029A8-35FD-4742-A9BD-ABFD22C35AEA}" type="datetime1">
              <a:rPr lang="en-US" smtClean="0"/>
              <a:t>8/23/2023</a:t>
            </a:fld>
            <a:endParaRPr lang="en-US"/>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7CA54BC7-6850-41F5-94F3-4369416EC128}" type="slidenum">
              <a:rPr lang="en-US" smtClean="0"/>
              <a:t>‹#›</a:t>
            </a:fld>
            <a:endParaRPr lang="en-US"/>
          </a:p>
        </p:txBody>
      </p:sp>
    </p:spTree>
    <p:extLst>
      <p:ext uri="{BB962C8B-B14F-4D97-AF65-F5344CB8AC3E}">
        <p14:creationId xmlns:p14="http://schemas.microsoft.com/office/powerpoint/2010/main" val="25135508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DD83238F-E950-4371-83BD-1EA7B64D25C8}" type="datetime1">
              <a:rPr lang="en-US" smtClean="0"/>
              <a:t>8/23/2023</a:t>
            </a:fld>
            <a:endParaRPr lang="en-US"/>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7CA54BC7-6850-41F5-94F3-4369416EC128}" type="slidenum">
              <a:rPr lang="en-US" smtClean="0"/>
              <a:t>‹#›</a:t>
            </a:fld>
            <a:endParaRPr lang="en-US"/>
          </a:p>
        </p:txBody>
      </p:sp>
    </p:spTree>
    <p:extLst>
      <p:ext uri="{BB962C8B-B14F-4D97-AF65-F5344CB8AC3E}">
        <p14:creationId xmlns:p14="http://schemas.microsoft.com/office/powerpoint/2010/main" val="25178075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EC79602C-91FD-4517-9800-E538E8E33023}" type="datetime1">
              <a:rPr lang="en-US" smtClean="0"/>
              <a:t>8/23/2023</a:t>
            </a:fld>
            <a:endParaRPr lang="en-US"/>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7CA54BC7-6850-41F5-94F3-4369416EC128}" type="slidenum">
              <a:rPr lang="en-US" smtClean="0"/>
              <a:t>‹#›</a:t>
            </a:fld>
            <a:endParaRPr lang="en-US"/>
          </a:p>
        </p:txBody>
      </p:sp>
    </p:spTree>
    <p:extLst>
      <p:ext uri="{BB962C8B-B14F-4D97-AF65-F5344CB8AC3E}">
        <p14:creationId xmlns:p14="http://schemas.microsoft.com/office/powerpoint/2010/main" val="15961295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4B59026C-D148-4DE1-B4FF-65CAE5EC2C30}" type="datetime1">
              <a:rPr lang="en-US" smtClean="0"/>
              <a:t>8/23/2023</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7CA54BC7-6850-41F5-94F3-4369416EC128}" type="slidenum">
              <a:rPr lang="en-US" smtClean="0"/>
              <a:t>‹#›</a:t>
            </a:fld>
            <a:endParaRPr lang="en-US"/>
          </a:p>
        </p:txBody>
      </p:sp>
    </p:spTree>
    <p:extLst>
      <p:ext uri="{BB962C8B-B14F-4D97-AF65-F5344CB8AC3E}">
        <p14:creationId xmlns:p14="http://schemas.microsoft.com/office/powerpoint/2010/main" val="2695949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47291" y="422445"/>
            <a:ext cx="7886700" cy="604358"/>
          </a:xfrm>
        </p:spPr>
        <p:txBody>
          <a:bodyPr/>
          <a:lstStyle>
            <a:lvl1pPr>
              <a:defRPr sz="2800">
                <a:effectLst>
                  <a:outerShdw blurRad="38100" dist="38100" dir="2700000" algn="tl">
                    <a:srgbClr val="000000">
                      <a:alpha val="43137"/>
                    </a:srgbClr>
                  </a:outerShdw>
                </a:effectLst>
              </a:defRPr>
            </a:lvl1pPr>
          </a:lstStyle>
          <a:p>
            <a:r>
              <a:rPr lang="en-US"/>
              <a:t>Click to edit Master title style</a:t>
            </a:r>
          </a:p>
        </p:txBody>
      </p:sp>
      <p:sp>
        <p:nvSpPr>
          <p:cNvPr id="3" name="Content Placeholder 2"/>
          <p:cNvSpPr>
            <a:spLocks noGrp="1"/>
          </p:cNvSpPr>
          <p:nvPr>
            <p:ph idx="1"/>
          </p:nvPr>
        </p:nvSpPr>
        <p:spPr>
          <a:xfrm>
            <a:off x="342211" y="1220638"/>
            <a:ext cx="7886700" cy="5365214"/>
          </a:xfrm>
        </p:spPr>
        <p:txBody>
          <a:bodyPr/>
          <a:lstStyle>
            <a:lvl1pPr>
              <a:lnSpc>
                <a:spcPct val="100000"/>
              </a:lnSpc>
              <a:spcBef>
                <a:spcPts val="600"/>
              </a:spcBef>
              <a:defRPr/>
            </a:lvl1pPr>
            <a:lvl2pPr>
              <a:lnSpc>
                <a:spcPct val="100000"/>
              </a:lnSpc>
              <a:spcBef>
                <a:spcPts val="0"/>
              </a:spcBef>
              <a:defRPr/>
            </a:lvl2pPr>
            <a:lvl3pPr>
              <a:lnSpc>
                <a:spcPct val="100000"/>
              </a:lnSpc>
              <a:spcBef>
                <a:spcPts val="0"/>
              </a:spcBef>
              <a:defRPr/>
            </a:lvl3pPr>
            <a:lvl4pPr>
              <a:lnSpc>
                <a:spcPct val="100000"/>
              </a:lnSpc>
              <a:spcBef>
                <a:spcPts val="0"/>
              </a:spcBef>
              <a:defRPr/>
            </a:lvl4pPr>
            <a:lvl5pPr>
              <a:lnSpc>
                <a:spcPct val="100000"/>
              </a:lnSpc>
              <a:spcBef>
                <a:spcPts val="0"/>
              </a:spcBef>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904633D4-0441-4A2D-8493-2970F1FD0157}" type="datetime1">
              <a:rPr lang="en-US" smtClean="0"/>
              <a:t>8/23/2023</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lvl1pPr algn="r">
              <a:defRPr/>
            </a:lvl1pPr>
          </a:lstStyle>
          <a:p>
            <a:fld id="{7CA54BC7-6850-41F5-94F3-4369416EC128}" type="slidenum">
              <a:rPr lang="en-US" smtClean="0"/>
              <a:pPr/>
              <a:t>‹#›</a:t>
            </a:fld>
            <a:endParaRPr lang="en-US"/>
          </a:p>
        </p:txBody>
      </p:sp>
      <p:cxnSp>
        <p:nvCxnSpPr>
          <p:cNvPr id="8" name="Straight Connector 7">
            <a:extLst>
              <a:ext uri="{FF2B5EF4-FFF2-40B4-BE49-F238E27FC236}">
                <a16:creationId xmlns:a16="http://schemas.microsoft.com/office/drawing/2014/main" id="{BFA9995F-D1A5-4E95-9E9B-6EDC66FF5FBE}"/>
              </a:ext>
            </a:extLst>
          </p:cNvPr>
          <p:cNvCxnSpPr/>
          <p:nvPr userDrawn="1"/>
        </p:nvCxnSpPr>
        <p:spPr>
          <a:xfrm>
            <a:off x="220337" y="1123720"/>
            <a:ext cx="8295013" cy="0"/>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47542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656BECE9-C9DE-4305-A0FE-CD4B9711B511}" type="datetime1">
              <a:rPr lang="en-US" smtClean="0"/>
              <a:t>8/23/2023</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7CA54BC7-6850-41F5-94F3-4369416EC128}" type="slidenum">
              <a:rPr lang="en-US" smtClean="0"/>
              <a:t>‹#›</a:t>
            </a:fld>
            <a:endParaRPr lang="en-US"/>
          </a:p>
        </p:txBody>
      </p:sp>
    </p:spTree>
    <p:extLst>
      <p:ext uri="{BB962C8B-B14F-4D97-AF65-F5344CB8AC3E}">
        <p14:creationId xmlns:p14="http://schemas.microsoft.com/office/powerpoint/2010/main" val="8906463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3F027E5D-B0CA-42E8-8429-2304E3F98CF6}" type="datetime1">
              <a:rPr lang="en-US" smtClean="0"/>
              <a:t>8/23/2023</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7CA54BC7-6850-41F5-94F3-4369416EC128}" type="slidenum">
              <a:rPr lang="en-US" smtClean="0"/>
              <a:t>‹#›</a:t>
            </a:fld>
            <a:endParaRPr lang="en-US"/>
          </a:p>
        </p:txBody>
      </p:sp>
    </p:spTree>
    <p:extLst>
      <p:ext uri="{BB962C8B-B14F-4D97-AF65-F5344CB8AC3E}">
        <p14:creationId xmlns:p14="http://schemas.microsoft.com/office/powerpoint/2010/main" val="23626221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2B22CCAD-520D-4641-AC68-95F3399BB4ED}" type="datetime1">
              <a:rPr lang="en-US" smtClean="0"/>
              <a:t>8/23/2023</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7CA54BC7-6850-41F5-94F3-4369416EC128}" type="slidenum">
              <a:rPr lang="en-US" smtClean="0"/>
              <a:t>‹#›</a:t>
            </a:fld>
            <a:endParaRPr lang="en-US"/>
          </a:p>
        </p:txBody>
      </p:sp>
    </p:spTree>
    <p:extLst>
      <p:ext uri="{BB962C8B-B14F-4D97-AF65-F5344CB8AC3E}">
        <p14:creationId xmlns:p14="http://schemas.microsoft.com/office/powerpoint/2010/main" val="238591399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31138" y="1086080"/>
            <a:ext cx="8339137" cy="5791200"/>
          </a:xfrm>
        </p:spPr>
        <p:txBody>
          <a:bodyPr/>
          <a:lstStyle>
            <a:lvl1pPr marL="342900" indent="-342900">
              <a:spcBef>
                <a:spcPts val="600"/>
              </a:spcBef>
              <a:buClr>
                <a:srgbClr val="FF6600"/>
              </a:buClr>
              <a:buSzPct val="100000"/>
              <a:buFont typeface="Wingdings" panose="05000000000000000000" pitchFamily="2" charset="2"/>
              <a:buChar char=""/>
              <a:defRPr sz="2800"/>
            </a:lvl1pPr>
            <a:lvl2pPr marL="682625" indent="-341313">
              <a:spcBef>
                <a:spcPts val="600"/>
              </a:spcBef>
              <a:buClr>
                <a:srgbClr val="FF6600"/>
              </a:buClr>
              <a:buSzPct val="80000"/>
              <a:buFont typeface="Courier New" panose="02070309020205020404" pitchFamily="49" charset="0"/>
              <a:buChar char="o"/>
              <a:defRPr sz="2400"/>
            </a:lvl2pPr>
            <a:lvl3pPr marL="1023938" indent="-341313">
              <a:spcBef>
                <a:spcPts val="600"/>
              </a:spcBef>
              <a:buClr>
                <a:srgbClr val="FF6600"/>
              </a:buClr>
              <a:buSzPct val="100000"/>
              <a:buFont typeface="Wingdings" panose="05000000000000000000" pitchFamily="2" charset="2"/>
              <a:buChar char=""/>
              <a:defRPr sz="2000"/>
            </a:lvl3pPr>
            <a:lvl4pPr marL="1376363" indent="-352425">
              <a:spcBef>
                <a:spcPts val="600"/>
              </a:spcBef>
              <a:buClr>
                <a:srgbClr val="FF6600"/>
              </a:buClr>
              <a:buSzPct val="80000"/>
              <a:buFont typeface="Courier New" panose="02070309020205020404" pitchFamily="49" charset="0"/>
              <a:buChar char="o"/>
              <a:defRPr sz="1800"/>
            </a:lvl4pPr>
            <a:lvl5pPr marL="1719263" indent="-342900">
              <a:spcBef>
                <a:spcPts val="600"/>
              </a:spcBef>
              <a:buClr>
                <a:srgbClr val="FF6600"/>
              </a:buClr>
              <a:buSzPct val="100000"/>
              <a:buFont typeface="Wingdings" panose="05000000000000000000" pitchFamily="2" charset="2"/>
              <a:buChar cha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p:cNvSpPr>
            <a:spLocks noGrp="1" noChangeArrowheads="1"/>
          </p:cNvSpPr>
          <p:nvPr>
            <p:ph type="sldNum" sz="quarter" idx="12"/>
          </p:nvPr>
        </p:nvSpPr>
        <p:spPr>
          <a:xfrm>
            <a:off x="6553200" y="6248400"/>
            <a:ext cx="2133600" cy="457200"/>
          </a:xfrm>
          <a:prstGeom prst="rect">
            <a:avLst/>
          </a:prstGeom>
        </p:spPr>
        <p:txBody>
          <a:bodyPr/>
          <a:lstStyle>
            <a:lvl1pPr>
              <a:defRPr>
                <a:solidFill>
                  <a:srgbClr val="000000"/>
                </a:solidFill>
              </a:defRPr>
            </a:lvl1pPr>
          </a:lstStyle>
          <a:p>
            <a:pPr>
              <a:defRPr/>
            </a:pPr>
            <a:fld id="{4B622225-F888-41D4-BB84-DC9252E635BE}" type="slidenum">
              <a:rPr lang="en-US"/>
              <a:pPr>
                <a:defRPr/>
              </a:pPr>
              <a:t>‹#›</a:t>
            </a:fld>
            <a:endParaRPr lang="en-US"/>
          </a:p>
        </p:txBody>
      </p:sp>
      <p:sp>
        <p:nvSpPr>
          <p:cNvPr id="6" name="Title 5">
            <a:extLst>
              <a:ext uri="{FF2B5EF4-FFF2-40B4-BE49-F238E27FC236}">
                <a16:creationId xmlns:a16="http://schemas.microsoft.com/office/drawing/2014/main" id="{DD67B2DB-300F-4A2F-95EE-76880C747430}"/>
              </a:ext>
            </a:extLst>
          </p:cNvPr>
          <p:cNvSpPr>
            <a:spLocks noGrp="1"/>
          </p:cNvSpPr>
          <p:nvPr>
            <p:ph type="title"/>
          </p:nvPr>
        </p:nvSpPr>
        <p:spPr>
          <a:xfrm>
            <a:off x="152400" y="35805"/>
            <a:ext cx="8686800" cy="760163"/>
          </a:xfrm>
        </p:spPr>
        <p:txBody>
          <a:bodyPr/>
          <a:lstStyle>
            <a:lvl1pPr algn="r">
              <a:defRPr sz="3200">
                <a:solidFill>
                  <a:srgbClr val="FF66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24993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F1BF6917-C594-4C4A-8A4F-C2EE566152B0}" type="datetime1">
              <a:rPr lang="en-US" smtClean="0"/>
              <a:t>8/23/2023</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7CA54BC7-6850-41F5-94F3-4369416EC128}" type="slidenum">
              <a:rPr lang="en-US" smtClean="0"/>
              <a:t>‹#›</a:t>
            </a:fld>
            <a:endParaRPr lang="en-US"/>
          </a:p>
        </p:txBody>
      </p:sp>
    </p:spTree>
    <p:extLst>
      <p:ext uri="{BB962C8B-B14F-4D97-AF65-F5344CB8AC3E}">
        <p14:creationId xmlns:p14="http://schemas.microsoft.com/office/powerpoint/2010/main" val="1545943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E7FDE386-27F6-4C7B-ACF4-FF17A8DE1411}" type="datetime1">
              <a:rPr lang="en-US" smtClean="0"/>
              <a:t>8/23/2023</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7CA54BC7-6850-41F5-94F3-4369416EC128}" type="slidenum">
              <a:rPr lang="en-US" smtClean="0"/>
              <a:t>‹#›</a:t>
            </a:fld>
            <a:endParaRPr lang="en-US"/>
          </a:p>
        </p:txBody>
      </p:sp>
    </p:spTree>
    <p:extLst>
      <p:ext uri="{BB962C8B-B14F-4D97-AF65-F5344CB8AC3E}">
        <p14:creationId xmlns:p14="http://schemas.microsoft.com/office/powerpoint/2010/main" val="3591369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2F2C60F7-861E-41C2-8FA6-514623AEE8D4}" type="datetime1">
              <a:rPr lang="en-US" smtClean="0"/>
              <a:t>8/23/2023</a:t>
            </a:fld>
            <a:endParaRPr lang="en-US"/>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7CA54BC7-6850-41F5-94F3-4369416EC128}" type="slidenum">
              <a:rPr lang="en-US" smtClean="0"/>
              <a:t>‹#›</a:t>
            </a:fld>
            <a:endParaRPr lang="en-US"/>
          </a:p>
        </p:txBody>
      </p:sp>
    </p:spTree>
    <p:extLst>
      <p:ext uri="{BB962C8B-B14F-4D97-AF65-F5344CB8AC3E}">
        <p14:creationId xmlns:p14="http://schemas.microsoft.com/office/powerpoint/2010/main" val="2513550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C50A9C79-B396-436A-80E7-D200499C029D}" type="datetime1">
              <a:rPr lang="en-US" smtClean="0"/>
              <a:t>8/23/2023</a:t>
            </a:fld>
            <a:endParaRPr lang="en-US"/>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7CA54BC7-6850-41F5-94F3-4369416EC128}" type="slidenum">
              <a:rPr lang="en-US" smtClean="0"/>
              <a:t>‹#›</a:t>
            </a:fld>
            <a:endParaRPr lang="en-US"/>
          </a:p>
        </p:txBody>
      </p:sp>
    </p:spTree>
    <p:extLst>
      <p:ext uri="{BB962C8B-B14F-4D97-AF65-F5344CB8AC3E}">
        <p14:creationId xmlns:p14="http://schemas.microsoft.com/office/powerpoint/2010/main" val="2517807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7514347E-A8E1-4D22-88CE-9E0C57F32C03}" type="datetime1">
              <a:rPr lang="en-US" smtClean="0"/>
              <a:t>8/23/2023</a:t>
            </a:fld>
            <a:endParaRPr lang="en-US"/>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7CA54BC7-6850-41F5-94F3-4369416EC128}" type="slidenum">
              <a:rPr lang="en-US" smtClean="0"/>
              <a:t>‹#›</a:t>
            </a:fld>
            <a:endParaRPr lang="en-US"/>
          </a:p>
        </p:txBody>
      </p:sp>
    </p:spTree>
    <p:extLst>
      <p:ext uri="{BB962C8B-B14F-4D97-AF65-F5344CB8AC3E}">
        <p14:creationId xmlns:p14="http://schemas.microsoft.com/office/powerpoint/2010/main" val="1596129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DA0C9728-59D3-4580-AB0E-FC8E910AE3D4}" type="datetime1">
              <a:rPr lang="en-US" smtClean="0"/>
              <a:t>8/23/2023</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7CA54BC7-6850-41F5-94F3-4369416EC128}" type="slidenum">
              <a:rPr lang="en-US" smtClean="0"/>
              <a:t>‹#›</a:t>
            </a:fld>
            <a:endParaRPr lang="en-US"/>
          </a:p>
        </p:txBody>
      </p:sp>
    </p:spTree>
    <p:extLst>
      <p:ext uri="{BB962C8B-B14F-4D97-AF65-F5344CB8AC3E}">
        <p14:creationId xmlns:p14="http://schemas.microsoft.com/office/powerpoint/2010/main" val="2695949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D570F361-ECE6-4922-B4FD-0A6AAD184567}" type="datetime1">
              <a:rPr lang="en-US" smtClean="0"/>
              <a:t>8/23/2023</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7CA54BC7-6850-41F5-94F3-4369416EC128}" type="slidenum">
              <a:rPr lang="en-US" smtClean="0"/>
              <a:t>‹#›</a:t>
            </a:fld>
            <a:endParaRPr lang="en-US"/>
          </a:p>
        </p:txBody>
      </p:sp>
    </p:spTree>
    <p:extLst>
      <p:ext uri="{BB962C8B-B14F-4D97-AF65-F5344CB8AC3E}">
        <p14:creationId xmlns:p14="http://schemas.microsoft.com/office/powerpoint/2010/main" val="890646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422445"/>
            <a:ext cx="7886700" cy="604358"/>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p:cNvSpPr>
            <a:spLocks noGrp="1"/>
          </p:cNvSpPr>
          <p:nvPr>
            <p:ph type="body" idx="1"/>
          </p:nvPr>
        </p:nvSpPr>
        <p:spPr>
          <a:xfrm>
            <a:off x="628650" y="1344058"/>
            <a:ext cx="7886700" cy="53652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a:extLst>
              <a:ext uri="{FF2B5EF4-FFF2-40B4-BE49-F238E27FC236}">
                <a16:creationId xmlns:a16="http://schemas.microsoft.com/office/drawing/2014/main" id="{BD284383-5A1F-4634-B3E9-FCC22A63A108}"/>
              </a:ext>
            </a:extLst>
          </p:cNvPr>
          <p:cNvPicPr>
            <a:picLocks noChangeAspect="1"/>
          </p:cNvPicPr>
          <p:nvPr userDrawn="1"/>
        </p:nvPicPr>
        <p:blipFill>
          <a:blip r:embed="rId25" cstate="print">
            <a:extLst>
              <a:ext uri="{28A0092B-C50C-407E-A947-70E740481C1C}">
                <a14:useLocalDpi xmlns:a14="http://schemas.microsoft.com/office/drawing/2010/main" val="0"/>
              </a:ext>
            </a:extLst>
          </a:blip>
          <a:stretch>
            <a:fillRect/>
          </a:stretch>
        </p:blipFill>
        <p:spPr>
          <a:xfrm>
            <a:off x="242369" y="231808"/>
            <a:ext cx="3106757" cy="870996"/>
          </a:xfrm>
          <a:prstGeom prst="rect">
            <a:avLst/>
          </a:prstGeom>
        </p:spPr>
      </p:pic>
    </p:spTree>
    <p:extLst>
      <p:ext uri="{BB962C8B-B14F-4D97-AF65-F5344CB8AC3E}">
        <p14:creationId xmlns:p14="http://schemas.microsoft.com/office/powerpoint/2010/main" val="30824261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707" r:id="rId12"/>
    <p:sldLayoutId id="2147483708" r:id="rId13"/>
    <p:sldLayoutId id="2147483709" r:id="rId14"/>
    <p:sldLayoutId id="2147483710" r:id="rId15"/>
    <p:sldLayoutId id="2147483711" r:id="rId16"/>
    <p:sldLayoutId id="2147483712" r:id="rId17"/>
    <p:sldLayoutId id="2147483713" r:id="rId18"/>
    <p:sldLayoutId id="2147483714" r:id="rId19"/>
    <p:sldLayoutId id="2147483715" r:id="rId20"/>
    <p:sldLayoutId id="2147483716" r:id="rId21"/>
    <p:sldLayoutId id="2147483717" r:id="rId22"/>
    <p:sldLayoutId id="2147483672" r:id="rId23"/>
  </p:sldLayoutIdLst>
  <p:hf hdr="0" ftr="0" dt="0"/>
  <p:txStyles>
    <p:titleStyle>
      <a:lvl1pPr algn="r" defTabSz="914400" rtl="0" eaLnBrk="1" latinLnBrk="0" hangingPunct="1">
        <a:lnSpc>
          <a:spcPct val="90000"/>
        </a:lnSpc>
        <a:spcBef>
          <a:spcPct val="0"/>
        </a:spcBef>
        <a:buNone/>
        <a:defRPr sz="3200" b="1" kern="1200">
          <a:solidFill>
            <a:srgbClr val="FF6600"/>
          </a:solidFill>
          <a:latin typeface="Arial" panose="020B0604020202020204" pitchFamily="34" charset="0"/>
          <a:ea typeface="+mj-ea"/>
          <a:cs typeface="Arial" panose="020B0604020202020204" pitchFamily="34" charset="0"/>
        </a:defRPr>
      </a:lvl1pPr>
    </p:titleStyle>
    <p:bodyStyle>
      <a:lvl1pPr marL="341313" indent="-341313" algn="l" defTabSz="914400" rtl="0" eaLnBrk="1" latinLnBrk="0" hangingPunct="1">
        <a:lnSpc>
          <a:spcPct val="90000"/>
        </a:lnSpc>
        <a:spcBef>
          <a:spcPts val="1000"/>
        </a:spcBef>
        <a:buClr>
          <a:srgbClr val="FF6600"/>
        </a:buClr>
        <a:buSzPct val="75000"/>
        <a:buFont typeface="Wingdings" panose="05000000000000000000" pitchFamily="2" charset="2"/>
        <a:buChar char="l"/>
        <a:defRPr sz="3200" kern="1200">
          <a:solidFill>
            <a:srgbClr val="002060"/>
          </a:solidFill>
          <a:latin typeface="+mn-lt"/>
          <a:ea typeface="+mn-ea"/>
          <a:cs typeface="+mn-cs"/>
        </a:defRPr>
      </a:lvl1pPr>
      <a:lvl2pPr marL="573088" indent="-228600" algn="l" defTabSz="914400" rtl="0" eaLnBrk="1" latinLnBrk="0" hangingPunct="1">
        <a:lnSpc>
          <a:spcPct val="90000"/>
        </a:lnSpc>
        <a:spcBef>
          <a:spcPts val="500"/>
        </a:spcBef>
        <a:buFont typeface="Arial" panose="020B0604020202020204" pitchFamily="34" charset="0"/>
        <a:buChar char="•"/>
        <a:defRPr sz="2800" kern="1200">
          <a:solidFill>
            <a:srgbClr val="002060"/>
          </a:solidFill>
          <a:latin typeface="+mn-lt"/>
          <a:ea typeface="+mn-ea"/>
          <a:cs typeface="+mn-cs"/>
        </a:defRPr>
      </a:lvl2pPr>
      <a:lvl3pPr marL="804863" indent="-233363" algn="l" defTabSz="914400" rtl="0" eaLnBrk="1" latinLnBrk="0" hangingPunct="1">
        <a:lnSpc>
          <a:spcPct val="90000"/>
        </a:lnSpc>
        <a:spcBef>
          <a:spcPts val="500"/>
        </a:spcBef>
        <a:buClr>
          <a:srgbClr val="FF6600"/>
        </a:buClr>
        <a:buSzPct val="75000"/>
        <a:buFont typeface="Wingdings" panose="05000000000000000000" pitchFamily="2" charset="2"/>
        <a:buChar char="l"/>
        <a:defRPr sz="2400" kern="1200">
          <a:solidFill>
            <a:srgbClr val="002060"/>
          </a:solidFill>
          <a:latin typeface="+mn-lt"/>
          <a:ea typeface="+mn-ea"/>
          <a:cs typeface="+mn-cs"/>
        </a:defRPr>
      </a:lvl3pPr>
      <a:lvl4pPr marL="1023938" indent="-231775" algn="l" defTabSz="914400" rtl="0" eaLnBrk="1" latinLnBrk="0" hangingPunct="1">
        <a:lnSpc>
          <a:spcPct val="90000"/>
        </a:lnSpc>
        <a:spcBef>
          <a:spcPts val="500"/>
        </a:spcBef>
        <a:buFont typeface="Arial" panose="020B0604020202020204" pitchFamily="34" charset="0"/>
        <a:buChar char="•"/>
        <a:defRPr sz="2000" kern="1200">
          <a:solidFill>
            <a:srgbClr val="002060"/>
          </a:solidFill>
          <a:latin typeface="+mn-lt"/>
          <a:ea typeface="+mn-ea"/>
          <a:cs typeface="+mn-cs"/>
        </a:defRPr>
      </a:lvl4pPr>
      <a:lvl5pPr marL="1376363" indent="-342900" algn="l" defTabSz="914400" rtl="0" eaLnBrk="1" latinLnBrk="0" hangingPunct="1">
        <a:lnSpc>
          <a:spcPct val="90000"/>
        </a:lnSpc>
        <a:spcBef>
          <a:spcPts val="500"/>
        </a:spcBef>
        <a:buClr>
          <a:srgbClr val="FF6600"/>
        </a:buClr>
        <a:buSzPct val="75000"/>
        <a:buFont typeface="Wingdings" panose="05000000000000000000" pitchFamily="2" charset="2"/>
        <a:buChar char="l"/>
        <a:defRPr sz="2000" kern="1200">
          <a:solidFill>
            <a:srgbClr val="00206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3.xml"/><Relationship Id="rId1" Type="http://schemas.openxmlformats.org/officeDocument/2006/relationships/tags" Target="../tags/tag1.xml"/><Relationship Id="rId4" Type="http://schemas.openxmlformats.org/officeDocument/2006/relationships/hyperlink" Target="http://about:blan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3E5516D-F16D-4D33-BEE7-26E6F03A29B8}"/>
              </a:ext>
            </a:extLst>
          </p:cNvPr>
          <p:cNvSpPr>
            <a:spLocks noGrp="1"/>
          </p:cNvSpPr>
          <p:nvPr>
            <p:ph type="title"/>
          </p:nvPr>
        </p:nvSpPr>
        <p:spPr>
          <a:xfrm>
            <a:off x="628650" y="436846"/>
            <a:ext cx="7886700" cy="591607"/>
          </a:xfrm>
        </p:spPr>
        <p:txBody>
          <a:bodyPr vert="horz" lIns="91440" tIns="45720" rIns="91440" bIns="45720" rtlCol="0" anchor="ctr">
            <a:noAutofit/>
          </a:bodyPr>
          <a:lstStyle/>
          <a:p>
            <a:pPr algn="r"/>
            <a:r>
              <a:rPr lang="en-US" sz="2800" b="1">
                <a:solidFill>
                  <a:srgbClr val="F58424"/>
                </a:solidFill>
                <a:latin typeface="Arial" panose="020B0604020202020204" pitchFamily="34" charset="0"/>
                <a:cs typeface="Arial" panose="020B0604020202020204" pitchFamily="34" charset="0"/>
              </a:rPr>
              <a:t>Title IX Resources </a:t>
            </a:r>
          </a:p>
        </p:txBody>
      </p:sp>
      <p:sp>
        <p:nvSpPr>
          <p:cNvPr id="4" name="Content Placeholder 3">
            <a:extLst>
              <a:ext uri="{FF2B5EF4-FFF2-40B4-BE49-F238E27FC236}">
                <a16:creationId xmlns:a16="http://schemas.microsoft.com/office/drawing/2014/main" id="{B4625B39-9349-4D39-9F2B-3E290FBDEC55}"/>
              </a:ext>
            </a:extLst>
          </p:cNvPr>
          <p:cNvSpPr>
            <a:spLocks noGrp="1"/>
          </p:cNvSpPr>
          <p:nvPr>
            <p:ph idx="1"/>
          </p:nvPr>
        </p:nvSpPr>
        <p:spPr>
          <a:xfrm>
            <a:off x="364068" y="1149879"/>
            <a:ext cx="4373032" cy="5510362"/>
          </a:xfrm>
        </p:spPr>
        <p:txBody>
          <a:bodyPr vert="horz" lIns="91440" tIns="45720" rIns="91440" bIns="45720" rtlCol="0" anchor="t">
            <a:noAutofit/>
          </a:bodyPr>
          <a:lstStyle/>
          <a:p>
            <a:pPr marL="0" indent="0">
              <a:lnSpc>
                <a:spcPct val="100000"/>
              </a:lnSpc>
              <a:spcBef>
                <a:spcPts val="0"/>
              </a:spcBef>
              <a:buNone/>
            </a:pPr>
            <a:r>
              <a:rPr lang="en-US" sz="1600" b="1" dirty="0">
                <a:solidFill>
                  <a:srgbClr val="002060"/>
                </a:solidFill>
              </a:rPr>
              <a:t>SUNY New Paltz Title IX Office</a:t>
            </a:r>
            <a:endParaRPr lang="en-US" sz="1600" dirty="0">
              <a:solidFill>
                <a:srgbClr val="002060"/>
              </a:solidFill>
            </a:endParaRPr>
          </a:p>
          <a:p>
            <a:pPr marL="340995" indent="-340995">
              <a:lnSpc>
                <a:spcPct val="100000"/>
              </a:lnSpc>
              <a:spcBef>
                <a:spcPts val="0"/>
              </a:spcBef>
              <a:buClr>
                <a:srgbClr val="FF6600"/>
              </a:buClr>
              <a:buSzPct val="75000"/>
              <a:buFont typeface="Wingdings" panose="05000000000000000000" pitchFamily="2" charset="2"/>
              <a:buChar char="l"/>
            </a:pPr>
            <a:r>
              <a:rPr lang="en-US" sz="1400" dirty="0">
                <a:solidFill>
                  <a:srgbClr val="002060"/>
                </a:solidFill>
              </a:rPr>
              <a:t>Danielle </a:t>
            </a:r>
            <a:r>
              <a:rPr lang="en-US" sz="1400" dirty="0" err="1">
                <a:solidFill>
                  <a:srgbClr val="002060"/>
                </a:solidFill>
              </a:rPr>
              <a:t>Strauchler</a:t>
            </a:r>
            <a:r>
              <a:rPr lang="en-US" sz="1400" dirty="0">
                <a:solidFill>
                  <a:srgbClr val="002060"/>
                </a:solidFill>
              </a:rPr>
              <a:t>, Coordinator</a:t>
            </a:r>
            <a:endParaRPr lang="en-US" sz="1400" dirty="0">
              <a:solidFill>
                <a:srgbClr val="002060"/>
              </a:solidFill>
              <a:cs typeface="Calibri"/>
            </a:endParaRPr>
          </a:p>
          <a:p>
            <a:pPr marL="566420" lvl="1" indent="-219075">
              <a:lnSpc>
                <a:spcPct val="100000"/>
              </a:lnSpc>
              <a:spcBef>
                <a:spcPts val="0"/>
              </a:spcBef>
              <a:buClr>
                <a:srgbClr val="FF6600"/>
              </a:buClr>
            </a:pPr>
            <a:r>
              <a:rPr lang="en-US" sz="1200" dirty="0">
                <a:solidFill>
                  <a:srgbClr val="002060"/>
                </a:solidFill>
              </a:rPr>
              <a:t>HAB 602B</a:t>
            </a:r>
            <a:endParaRPr lang="en-US" sz="1200" dirty="0">
              <a:solidFill>
                <a:srgbClr val="002060"/>
              </a:solidFill>
              <a:cs typeface="Calibri"/>
            </a:endParaRPr>
          </a:p>
          <a:p>
            <a:pPr marL="566420" lvl="1" indent="-219075">
              <a:lnSpc>
                <a:spcPct val="100000"/>
              </a:lnSpc>
              <a:spcBef>
                <a:spcPts val="0"/>
              </a:spcBef>
              <a:buClr>
                <a:srgbClr val="FF6600"/>
              </a:buClr>
            </a:pPr>
            <a:r>
              <a:rPr lang="en-US" sz="1200" dirty="0">
                <a:solidFill>
                  <a:srgbClr val="002060"/>
                </a:solidFill>
              </a:rPr>
              <a:t>Phone: 845-257-3184</a:t>
            </a:r>
            <a:endParaRPr lang="en-US" sz="1200" dirty="0">
              <a:solidFill>
                <a:srgbClr val="002060"/>
              </a:solidFill>
              <a:cs typeface="Calibri"/>
            </a:endParaRPr>
          </a:p>
          <a:p>
            <a:pPr marL="340995" indent="-340995">
              <a:lnSpc>
                <a:spcPct val="100000"/>
              </a:lnSpc>
              <a:spcBef>
                <a:spcPts val="0"/>
              </a:spcBef>
              <a:buClr>
                <a:srgbClr val="FF6600"/>
              </a:buClr>
              <a:buSzPct val="75000"/>
              <a:buFont typeface="Wingdings" panose="05000000000000000000" pitchFamily="2" charset="2"/>
              <a:buChar char="l"/>
            </a:pPr>
            <a:r>
              <a:rPr lang="en-US" sz="1400" dirty="0" err="1">
                <a:solidFill>
                  <a:srgbClr val="002060"/>
                </a:solidFill>
              </a:rPr>
              <a:t>Tanhena</a:t>
            </a:r>
            <a:r>
              <a:rPr lang="en-US" sz="1400" dirty="0">
                <a:solidFill>
                  <a:srgbClr val="002060"/>
                </a:solidFill>
              </a:rPr>
              <a:t> Pacheco Dunn, Coordinator</a:t>
            </a:r>
            <a:endParaRPr lang="en-US" sz="1400" dirty="0">
              <a:solidFill>
                <a:srgbClr val="002060"/>
              </a:solidFill>
              <a:cs typeface="Calibri"/>
            </a:endParaRPr>
          </a:p>
          <a:p>
            <a:pPr marL="566420" lvl="1" indent="-219075">
              <a:lnSpc>
                <a:spcPct val="100000"/>
              </a:lnSpc>
              <a:spcBef>
                <a:spcPts val="0"/>
              </a:spcBef>
              <a:buClr>
                <a:srgbClr val="FF6600"/>
              </a:buClr>
            </a:pPr>
            <a:r>
              <a:rPr lang="en-US" sz="1200" dirty="0">
                <a:solidFill>
                  <a:srgbClr val="002060"/>
                </a:solidFill>
              </a:rPr>
              <a:t>HAB 602A</a:t>
            </a:r>
            <a:endParaRPr lang="en-US" sz="1200" dirty="0">
              <a:solidFill>
                <a:srgbClr val="002060"/>
              </a:solidFill>
              <a:cs typeface="Calibri"/>
            </a:endParaRPr>
          </a:p>
          <a:p>
            <a:pPr marL="566420" lvl="1" indent="-219075">
              <a:lnSpc>
                <a:spcPct val="100000"/>
              </a:lnSpc>
              <a:spcBef>
                <a:spcPts val="0"/>
              </a:spcBef>
              <a:buClr>
                <a:srgbClr val="FF6600"/>
              </a:buClr>
            </a:pPr>
            <a:r>
              <a:rPr lang="en-US" sz="1200" dirty="0">
                <a:solidFill>
                  <a:srgbClr val="002060"/>
                </a:solidFill>
              </a:rPr>
              <a:t>Phone: 845-257-3172</a:t>
            </a:r>
            <a:endParaRPr lang="en-US" sz="1200" dirty="0">
              <a:solidFill>
                <a:srgbClr val="002060"/>
              </a:solidFill>
              <a:cs typeface="Calibri"/>
            </a:endParaRPr>
          </a:p>
          <a:p>
            <a:pPr marL="228600" indent="-228600">
              <a:lnSpc>
                <a:spcPct val="100000"/>
              </a:lnSpc>
              <a:spcBef>
                <a:spcPts val="600"/>
              </a:spcBef>
              <a:buNone/>
            </a:pPr>
            <a:r>
              <a:rPr lang="en-US" sz="1600" b="1" dirty="0">
                <a:solidFill>
                  <a:srgbClr val="002060"/>
                </a:solidFill>
              </a:rPr>
              <a:t>Psychological Counseling Center</a:t>
            </a:r>
            <a:r>
              <a:rPr lang="en-US" sz="1600" b="1" dirty="0">
                <a:solidFill>
                  <a:srgbClr val="FF0000"/>
                </a:solidFill>
              </a:rPr>
              <a:t>*</a:t>
            </a:r>
            <a:endParaRPr lang="en-US" sz="1600" b="1" dirty="0">
              <a:solidFill>
                <a:srgbClr val="FF0000"/>
              </a:solidFill>
              <a:cs typeface="Calibri"/>
            </a:endParaRPr>
          </a:p>
          <a:p>
            <a:pPr marL="340995" indent="-340995">
              <a:lnSpc>
                <a:spcPct val="100000"/>
              </a:lnSpc>
              <a:spcBef>
                <a:spcPts val="0"/>
              </a:spcBef>
              <a:buClr>
                <a:srgbClr val="FF6600"/>
              </a:buClr>
              <a:buSzPct val="75000"/>
              <a:buFont typeface="Wingdings" panose="05000000000000000000" pitchFamily="2" charset="2"/>
              <a:buChar char="l"/>
            </a:pPr>
            <a:r>
              <a:rPr lang="en-US" sz="1400" dirty="0">
                <a:solidFill>
                  <a:srgbClr val="002060"/>
                </a:solidFill>
              </a:rPr>
              <a:t>8:30 am - 5:00 pm (walk-ins)</a:t>
            </a:r>
            <a:endParaRPr lang="en-US" sz="1400" dirty="0">
              <a:solidFill>
                <a:srgbClr val="002060"/>
              </a:solidFill>
              <a:cs typeface="Calibri"/>
            </a:endParaRPr>
          </a:p>
          <a:p>
            <a:pPr marL="340995" indent="-340995">
              <a:lnSpc>
                <a:spcPct val="100000"/>
              </a:lnSpc>
              <a:spcBef>
                <a:spcPts val="0"/>
              </a:spcBef>
              <a:spcAft>
                <a:spcPts val="600"/>
              </a:spcAft>
              <a:buClr>
                <a:srgbClr val="FF6600"/>
              </a:buClr>
              <a:buSzPct val="75000"/>
              <a:buFont typeface="Wingdings" panose="05000000000000000000" pitchFamily="2" charset="2"/>
              <a:buChar char="l"/>
            </a:pPr>
            <a:r>
              <a:rPr lang="en-US" sz="1400" dirty="0">
                <a:solidFill>
                  <a:srgbClr val="002060"/>
                </a:solidFill>
              </a:rPr>
              <a:t>Phone: 845-257-2920</a:t>
            </a:r>
            <a:endParaRPr lang="en-US" sz="1400" dirty="0">
              <a:solidFill>
                <a:srgbClr val="002060"/>
              </a:solidFill>
              <a:cs typeface="Calibri"/>
            </a:endParaRPr>
          </a:p>
          <a:p>
            <a:pPr marL="228600" indent="-228600">
              <a:lnSpc>
                <a:spcPct val="100000"/>
              </a:lnSpc>
              <a:spcBef>
                <a:spcPts val="0"/>
              </a:spcBef>
              <a:buNone/>
            </a:pPr>
            <a:r>
              <a:rPr lang="en-US" sz="1600" b="1" dirty="0">
                <a:solidFill>
                  <a:srgbClr val="002060"/>
                </a:solidFill>
              </a:rPr>
              <a:t>Oasis</a:t>
            </a:r>
            <a:r>
              <a:rPr lang="en-US" sz="1600" b="1" dirty="0"/>
              <a:t>*</a:t>
            </a:r>
            <a:endParaRPr lang="en-US" sz="1600" b="1" dirty="0">
              <a:solidFill>
                <a:srgbClr val="002060"/>
              </a:solidFill>
              <a:cs typeface="Calibri"/>
            </a:endParaRPr>
          </a:p>
          <a:p>
            <a:pPr marL="340995" indent="-340995">
              <a:lnSpc>
                <a:spcPct val="100000"/>
              </a:lnSpc>
              <a:spcBef>
                <a:spcPts val="0"/>
              </a:spcBef>
              <a:buClr>
                <a:srgbClr val="FF6600"/>
              </a:buClr>
              <a:buSzPct val="75000"/>
              <a:buFont typeface="Wingdings" panose="05000000000000000000" pitchFamily="2" charset="2"/>
              <a:buChar char="l"/>
            </a:pPr>
            <a:r>
              <a:rPr lang="en-US" sz="1400" dirty="0">
                <a:solidFill>
                  <a:srgbClr val="002060"/>
                </a:solidFill>
              </a:rPr>
              <a:t>Lenape Hall (North Entrance); 8:00 pm - 12:00 am</a:t>
            </a:r>
            <a:endParaRPr lang="en-US" sz="1400" dirty="0">
              <a:solidFill>
                <a:srgbClr val="002060"/>
              </a:solidFill>
              <a:cs typeface="Calibri"/>
            </a:endParaRPr>
          </a:p>
          <a:p>
            <a:pPr marL="340995" indent="-340995">
              <a:lnSpc>
                <a:spcPct val="100000"/>
              </a:lnSpc>
              <a:spcBef>
                <a:spcPts val="0"/>
              </a:spcBef>
              <a:spcAft>
                <a:spcPts val="600"/>
              </a:spcAft>
              <a:buClr>
                <a:srgbClr val="FF6600"/>
              </a:buClr>
              <a:buSzPct val="75000"/>
              <a:buFont typeface="Wingdings" panose="05000000000000000000" pitchFamily="2" charset="2"/>
              <a:buChar char="l"/>
            </a:pPr>
            <a:r>
              <a:rPr lang="en-US" sz="1400" dirty="0">
                <a:solidFill>
                  <a:srgbClr val="002060"/>
                </a:solidFill>
              </a:rPr>
              <a:t>Phone: 845-257-4945</a:t>
            </a:r>
            <a:endParaRPr lang="en-US" sz="1400" dirty="0">
              <a:solidFill>
                <a:srgbClr val="002060"/>
              </a:solidFill>
              <a:cs typeface="Calibri"/>
            </a:endParaRPr>
          </a:p>
          <a:p>
            <a:pPr marL="228600" indent="-228600">
              <a:lnSpc>
                <a:spcPct val="100000"/>
              </a:lnSpc>
              <a:spcBef>
                <a:spcPts val="0"/>
              </a:spcBef>
              <a:buNone/>
            </a:pPr>
            <a:r>
              <a:rPr lang="en-US" sz="1600" b="1" dirty="0">
                <a:solidFill>
                  <a:srgbClr val="002060"/>
                </a:solidFill>
              </a:rPr>
              <a:t>Haven</a:t>
            </a:r>
            <a:r>
              <a:rPr lang="en-US" sz="1600" b="1" dirty="0">
                <a:solidFill>
                  <a:srgbClr val="FF0000"/>
                </a:solidFill>
              </a:rPr>
              <a:t>*</a:t>
            </a:r>
            <a:endParaRPr lang="en-US" sz="1600" b="1" dirty="0">
              <a:solidFill>
                <a:srgbClr val="FF0000"/>
              </a:solidFill>
              <a:cs typeface="Calibri"/>
            </a:endParaRPr>
          </a:p>
          <a:p>
            <a:pPr marL="340995" indent="-340995">
              <a:lnSpc>
                <a:spcPct val="100000"/>
              </a:lnSpc>
              <a:spcBef>
                <a:spcPts val="0"/>
              </a:spcBef>
              <a:buClr>
                <a:srgbClr val="FF6600"/>
              </a:buClr>
              <a:buSzPct val="75000"/>
              <a:buFont typeface="Wingdings" panose="05000000000000000000" pitchFamily="2" charset="2"/>
              <a:buChar char="l"/>
            </a:pPr>
            <a:r>
              <a:rPr lang="en-US" sz="1400" dirty="0">
                <a:solidFill>
                  <a:srgbClr val="002060"/>
                </a:solidFill>
              </a:rPr>
              <a:t>Lenape Hall (North Entrance); 8:00 pm - 12:00 am</a:t>
            </a:r>
            <a:endParaRPr lang="en-US" sz="1400" dirty="0">
              <a:solidFill>
                <a:srgbClr val="002060"/>
              </a:solidFill>
              <a:cs typeface="Calibri"/>
            </a:endParaRPr>
          </a:p>
          <a:p>
            <a:pPr marL="340995" indent="-340995">
              <a:lnSpc>
                <a:spcPct val="100000"/>
              </a:lnSpc>
              <a:spcBef>
                <a:spcPts val="0"/>
              </a:spcBef>
              <a:spcAft>
                <a:spcPts val="600"/>
              </a:spcAft>
              <a:buClr>
                <a:srgbClr val="FF6600"/>
              </a:buClr>
              <a:buSzPct val="75000"/>
              <a:buFont typeface="Wingdings" panose="05000000000000000000" pitchFamily="2" charset="2"/>
              <a:buChar char="l"/>
            </a:pPr>
            <a:r>
              <a:rPr lang="en-US" sz="1400" dirty="0">
                <a:solidFill>
                  <a:srgbClr val="002060"/>
                </a:solidFill>
              </a:rPr>
              <a:t>Phone: 845-257-4930</a:t>
            </a:r>
            <a:endParaRPr lang="en-US" sz="1400" dirty="0">
              <a:solidFill>
                <a:srgbClr val="002060"/>
              </a:solidFill>
              <a:cs typeface="Calibri"/>
            </a:endParaRPr>
          </a:p>
          <a:p>
            <a:pPr marL="228600" indent="-228600">
              <a:lnSpc>
                <a:spcPct val="100000"/>
              </a:lnSpc>
              <a:spcBef>
                <a:spcPts val="0"/>
              </a:spcBef>
              <a:buNone/>
            </a:pPr>
            <a:r>
              <a:rPr lang="en-US" sz="1600" b="1" dirty="0">
                <a:solidFill>
                  <a:srgbClr val="002060"/>
                </a:solidFill>
              </a:rPr>
              <a:t>Crime Victim Advocate – Elena Valencia</a:t>
            </a:r>
            <a:r>
              <a:rPr lang="en-US" sz="1600" b="1" dirty="0">
                <a:solidFill>
                  <a:srgbClr val="FF0000"/>
                </a:solidFill>
              </a:rPr>
              <a:t>*</a:t>
            </a:r>
            <a:endParaRPr lang="en-US" sz="1600" b="1" dirty="0">
              <a:solidFill>
                <a:srgbClr val="FF0000"/>
              </a:solidFill>
              <a:cs typeface="Calibri"/>
            </a:endParaRPr>
          </a:p>
          <a:p>
            <a:pPr marL="340995" indent="-340995">
              <a:lnSpc>
                <a:spcPct val="100000"/>
              </a:lnSpc>
              <a:spcBef>
                <a:spcPts val="0"/>
              </a:spcBef>
              <a:buClr>
                <a:srgbClr val="FF6600"/>
              </a:buClr>
              <a:buSzPct val="75000"/>
              <a:buFont typeface="Wingdings" panose="05000000000000000000" pitchFamily="2" charset="2"/>
              <a:buChar char="l"/>
            </a:pPr>
            <a:r>
              <a:rPr lang="en-US" sz="1400" dirty="0">
                <a:solidFill>
                  <a:srgbClr val="002060"/>
                </a:solidFill>
              </a:rPr>
              <a:t>SUB 314; Tuesdays &amp; Fridays 9:00 am-12:00 pm or schedule an afternoon appointment</a:t>
            </a:r>
            <a:endParaRPr lang="en-US" sz="1400" dirty="0">
              <a:solidFill>
                <a:srgbClr val="002060"/>
              </a:solidFill>
              <a:cs typeface="Calibri"/>
            </a:endParaRPr>
          </a:p>
          <a:p>
            <a:pPr marL="340995" indent="-340995">
              <a:lnSpc>
                <a:spcPct val="100000"/>
              </a:lnSpc>
              <a:spcBef>
                <a:spcPts val="0"/>
              </a:spcBef>
              <a:spcAft>
                <a:spcPts val="600"/>
              </a:spcAft>
              <a:buClr>
                <a:srgbClr val="FF6600"/>
              </a:buClr>
              <a:buSzPct val="75000"/>
              <a:buFont typeface="Wingdings" panose="05000000000000000000" pitchFamily="2" charset="2"/>
              <a:buChar char="l"/>
            </a:pPr>
            <a:r>
              <a:rPr lang="en-US" sz="1400" dirty="0">
                <a:solidFill>
                  <a:srgbClr val="002060"/>
                </a:solidFill>
              </a:rPr>
              <a:t>Phone: 845-332-5221</a:t>
            </a:r>
            <a:endParaRPr lang="en-US" sz="1400" dirty="0">
              <a:solidFill>
                <a:srgbClr val="002060"/>
              </a:solidFill>
              <a:cs typeface="Calibri"/>
            </a:endParaRPr>
          </a:p>
          <a:p>
            <a:pPr marL="228600" indent="-228600">
              <a:lnSpc>
                <a:spcPct val="100000"/>
              </a:lnSpc>
              <a:spcBef>
                <a:spcPts val="0"/>
              </a:spcBef>
              <a:buNone/>
            </a:pPr>
            <a:r>
              <a:rPr lang="en-US" sz="1600" b="1" dirty="0">
                <a:solidFill>
                  <a:srgbClr val="002060"/>
                </a:solidFill>
              </a:rPr>
              <a:t>Student Association Attorney– Victoria </a:t>
            </a:r>
            <a:r>
              <a:rPr lang="en-US" sz="1600" b="1" err="1">
                <a:solidFill>
                  <a:srgbClr val="002060"/>
                </a:solidFill>
              </a:rPr>
              <a:t>Kossover</a:t>
            </a:r>
            <a:r>
              <a:rPr lang="en-US" sz="1600" b="1" dirty="0">
                <a:solidFill>
                  <a:srgbClr val="FF0000"/>
                </a:solidFill>
              </a:rPr>
              <a:t>*</a:t>
            </a:r>
            <a:endParaRPr lang="en-US" sz="1600" b="1" dirty="0">
              <a:solidFill>
                <a:srgbClr val="FF0000"/>
              </a:solidFill>
              <a:cs typeface="Calibri"/>
            </a:endParaRPr>
          </a:p>
          <a:p>
            <a:pPr marL="340995" indent="-340995">
              <a:lnSpc>
                <a:spcPct val="100000"/>
              </a:lnSpc>
              <a:spcBef>
                <a:spcPts val="0"/>
              </a:spcBef>
              <a:buClr>
                <a:srgbClr val="FF6600"/>
              </a:buClr>
              <a:buSzPct val="75000"/>
              <a:buFont typeface="Wingdings" panose="05000000000000000000" pitchFamily="2" charset="2"/>
              <a:buChar char="l"/>
            </a:pPr>
            <a:r>
              <a:rPr lang="en-US" sz="1400" dirty="0"/>
              <a:t>Phone: 845-255-4655</a:t>
            </a:r>
            <a:endParaRPr lang="en-US" sz="1400" dirty="0">
              <a:cs typeface="Calibri"/>
            </a:endParaRPr>
          </a:p>
          <a:p>
            <a:pPr marL="340995" indent="-340995">
              <a:lnSpc>
                <a:spcPct val="100000"/>
              </a:lnSpc>
              <a:spcBef>
                <a:spcPts val="0"/>
              </a:spcBef>
              <a:buClr>
                <a:srgbClr val="FF6600"/>
              </a:buClr>
              <a:buSzPct val="75000"/>
              <a:buFont typeface="Wingdings" panose="05000000000000000000" pitchFamily="2" charset="2"/>
              <a:buChar char="l"/>
            </a:pPr>
            <a:r>
              <a:rPr lang="en-US" sz="1400" dirty="0">
                <a:hlinkClick r:id="rId4"/>
              </a:rPr>
              <a:t>http://kossoverlaw.com/attorneys/victoria-kossover/</a:t>
            </a:r>
            <a:endParaRPr lang="en-US" sz="1400" dirty="0">
              <a:solidFill>
                <a:srgbClr val="002060"/>
              </a:solidFill>
              <a:cs typeface="Calibri"/>
              <a:hlinkClick r:id="rId4"/>
            </a:endParaRPr>
          </a:p>
          <a:p>
            <a:pPr marL="0" indent="0">
              <a:lnSpc>
                <a:spcPct val="100000"/>
              </a:lnSpc>
              <a:spcBef>
                <a:spcPts val="0"/>
              </a:spcBef>
              <a:spcAft>
                <a:spcPts val="600"/>
              </a:spcAft>
              <a:buNone/>
            </a:pPr>
            <a:endParaRPr lang="en-US" sz="1400">
              <a:solidFill>
                <a:srgbClr val="002060"/>
              </a:solidFill>
            </a:endParaRPr>
          </a:p>
        </p:txBody>
      </p:sp>
      <p:sp>
        <p:nvSpPr>
          <p:cNvPr id="8" name="Content Placeholder 3">
            <a:extLst>
              <a:ext uri="{FF2B5EF4-FFF2-40B4-BE49-F238E27FC236}">
                <a16:creationId xmlns:a16="http://schemas.microsoft.com/office/drawing/2014/main" id="{B4625B39-9349-4D39-9F2B-3E290FBDEC55}"/>
              </a:ext>
            </a:extLst>
          </p:cNvPr>
          <p:cNvSpPr txBox="1">
            <a:spLocks/>
          </p:cNvSpPr>
          <p:nvPr/>
        </p:nvSpPr>
        <p:spPr>
          <a:xfrm>
            <a:off x="5156199" y="1149878"/>
            <a:ext cx="3779749" cy="5617143"/>
          </a:xfrm>
          <a:prstGeom prst="rect">
            <a:avLst/>
          </a:prstGeom>
        </p:spPr>
        <p:txBody>
          <a:bodyPr vert="horz" lIns="91440" tIns="45720" rIns="91440" bIns="45720" rtlCol="0" anchor="t">
            <a:noAutofit/>
          </a:bodyPr>
          <a:lstStyle>
            <a:lvl1pPr marL="341313" indent="-341313" algn="l" defTabSz="914400" rtl="0" eaLnBrk="1" latinLnBrk="0" hangingPunct="1">
              <a:lnSpc>
                <a:spcPct val="100000"/>
              </a:lnSpc>
              <a:spcBef>
                <a:spcPts val="600"/>
              </a:spcBef>
              <a:buClr>
                <a:srgbClr val="F58424"/>
              </a:buClr>
              <a:buSzPct val="75000"/>
              <a:buFont typeface="Wingdings" panose="05000000000000000000" pitchFamily="2" charset="2"/>
              <a:buChar char="l"/>
              <a:defRPr sz="3200" kern="1200">
                <a:solidFill>
                  <a:srgbClr val="003296"/>
                </a:solidFill>
                <a:latin typeface="+mn-lt"/>
                <a:ea typeface="+mn-ea"/>
                <a:cs typeface="+mn-cs"/>
              </a:defRPr>
            </a:lvl1pPr>
            <a:lvl2pPr marL="573088" indent="-228600" algn="l" defTabSz="914400" rtl="0" eaLnBrk="1" latinLnBrk="0" hangingPunct="1">
              <a:lnSpc>
                <a:spcPct val="100000"/>
              </a:lnSpc>
              <a:spcBef>
                <a:spcPts val="0"/>
              </a:spcBef>
              <a:buFont typeface="Arial" panose="020B0604020202020204" pitchFamily="34" charset="0"/>
              <a:buChar char="•"/>
              <a:defRPr sz="2800" kern="1200">
                <a:solidFill>
                  <a:srgbClr val="003296"/>
                </a:solidFill>
                <a:latin typeface="+mn-lt"/>
                <a:ea typeface="+mn-ea"/>
                <a:cs typeface="+mn-cs"/>
              </a:defRPr>
            </a:lvl2pPr>
            <a:lvl3pPr marL="804863" indent="-233363" algn="l" defTabSz="914400" rtl="0" eaLnBrk="1" latinLnBrk="0" hangingPunct="1">
              <a:lnSpc>
                <a:spcPct val="100000"/>
              </a:lnSpc>
              <a:spcBef>
                <a:spcPts val="0"/>
              </a:spcBef>
              <a:buClr>
                <a:srgbClr val="F58424"/>
              </a:buClr>
              <a:buSzPct val="75000"/>
              <a:buFont typeface="Wingdings" panose="05000000000000000000" pitchFamily="2" charset="2"/>
              <a:buChar char="l"/>
              <a:defRPr sz="2400" kern="1200">
                <a:solidFill>
                  <a:srgbClr val="003296"/>
                </a:solidFill>
                <a:latin typeface="+mn-lt"/>
                <a:ea typeface="+mn-ea"/>
                <a:cs typeface="+mn-cs"/>
              </a:defRPr>
            </a:lvl3pPr>
            <a:lvl4pPr marL="1023938" indent="-231775" algn="l" defTabSz="914400" rtl="0" eaLnBrk="1" latinLnBrk="0" hangingPunct="1">
              <a:lnSpc>
                <a:spcPct val="100000"/>
              </a:lnSpc>
              <a:spcBef>
                <a:spcPts val="0"/>
              </a:spcBef>
              <a:buFont typeface="Arial" panose="020B0604020202020204" pitchFamily="34" charset="0"/>
              <a:buChar char="•"/>
              <a:defRPr sz="2000" kern="1200">
                <a:solidFill>
                  <a:srgbClr val="003296"/>
                </a:solidFill>
                <a:latin typeface="+mn-lt"/>
                <a:ea typeface="+mn-ea"/>
                <a:cs typeface="+mn-cs"/>
              </a:defRPr>
            </a:lvl4pPr>
            <a:lvl5pPr marL="1316038" indent="-282575" algn="l" defTabSz="914400" rtl="0" eaLnBrk="1" latinLnBrk="0" hangingPunct="1">
              <a:lnSpc>
                <a:spcPct val="100000"/>
              </a:lnSpc>
              <a:spcBef>
                <a:spcPts val="0"/>
              </a:spcBef>
              <a:buClr>
                <a:srgbClr val="F58424"/>
              </a:buClr>
              <a:buSzPct val="75000"/>
              <a:buFont typeface="Wingdings" panose="05000000000000000000" pitchFamily="2" charset="2"/>
              <a:buChar char="l"/>
              <a:defRPr sz="2000" kern="1200">
                <a:solidFill>
                  <a:srgbClr val="00329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indent="-228600">
              <a:spcBef>
                <a:spcPts val="0"/>
              </a:spcBef>
              <a:buFont typeface="Wingdings" panose="05000000000000000000" pitchFamily="2" charset="2"/>
              <a:buNone/>
            </a:pPr>
            <a:r>
              <a:rPr lang="en-US" sz="1600" b="1" dirty="0">
                <a:solidFill>
                  <a:srgbClr val="002060"/>
                </a:solidFill>
              </a:rPr>
              <a:t>University Police Department</a:t>
            </a:r>
            <a:endParaRPr lang="en-US" sz="1600" dirty="0">
              <a:solidFill>
                <a:srgbClr val="002060"/>
              </a:solidFill>
            </a:endParaRPr>
          </a:p>
          <a:p>
            <a:pPr marL="228600" indent="-228600">
              <a:spcBef>
                <a:spcPts val="0"/>
              </a:spcBef>
            </a:pPr>
            <a:r>
              <a:rPr lang="en-US" sz="1400" dirty="0">
                <a:solidFill>
                  <a:srgbClr val="002060"/>
                </a:solidFill>
              </a:rPr>
              <a:t>Service Building 230</a:t>
            </a:r>
            <a:endParaRPr lang="en-US" sz="1400" dirty="0">
              <a:solidFill>
                <a:srgbClr val="002060"/>
              </a:solidFill>
              <a:cs typeface="Calibri"/>
            </a:endParaRPr>
          </a:p>
          <a:p>
            <a:pPr marL="228600" indent="-228600">
              <a:spcBef>
                <a:spcPts val="0"/>
              </a:spcBef>
              <a:spcAft>
                <a:spcPts val="600"/>
              </a:spcAft>
            </a:pPr>
            <a:r>
              <a:rPr lang="en-US" sz="1400" dirty="0">
                <a:solidFill>
                  <a:srgbClr val="002060"/>
                </a:solidFill>
              </a:rPr>
              <a:t>Phone: 845-257-2222</a:t>
            </a:r>
            <a:endParaRPr lang="en-US" sz="1400" dirty="0">
              <a:solidFill>
                <a:srgbClr val="002060"/>
              </a:solidFill>
              <a:cs typeface="Calibri"/>
            </a:endParaRPr>
          </a:p>
          <a:p>
            <a:pPr marL="0" indent="0">
              <a:spcBef>
                <a:spcPts val="0"/>
              </a:spcBef>
              <a:buNone/>
            </a:pPr>
            <a:r>
              <a:rPr lang="en-US" sz="1600" b="1" dirty="0">
                <a:solidFill>
                  <a:srgbClr val="002060"/>
                </a:solidFill>
              </a:rPr>
              <a:t>Student Health Center</a:t>
            </a:r>
            <a:r>
              <a:rPr lang="en-US" sz="1600" b="1" dirty="0">
                <a:solidFill>
                  <a:srgbClr val="FF0000"/>
                </a:solidFill>
              </a:rPr>
              <a:t>*</a:t>
            </a:r>
            <a:endParaRPr lang="en-US" sz="1600" b="1" dirty="0">
              <a:solidFill>
                <a:srgbClr val="FF0000"/>
              </a:solidFill>
              <a:cs typeface="Calibri"/>
            </a:endParaRPr>
          </a:p>
          <a:p>
            <a:pPr marL="233045" indent="-233045">
              <a:spcBef>
                <a:spcPts val="0"/>
              </a:spcBef>
              <a:buClr>
                <a:srgbClr val="FF6600"/>
              </a:buClr>
            </a:pPr>
            <a:r>
              <a:rPr lang="en-US" sz="1400" dirty="0">
                <a:solidFill>
                  <a:srgbClr val="002060"/>
                </a:solidFill>
              </a:rPr>
              <a:t>8:30 am - 5:00 pm (walk-ins)</a:t>
            </a:r>
            <a:endParaRPr lang="en-US" sz="1400" dirty="0">
              <a:solidFill>
                <a:srgbClr val="002060"/>
              </a:solidFill>
              <a:cs typeface="Calibri"/>
            </a:endParaRPr>
          </a:p>
          <a:p>
            <a:pPr marL="233045" indent="-233045">
              <a:spcBef>
                <a:spcPts val="0"/>
              </a:spcBef>
              <a:buClr>
                <a:srgbClr val="FF6600"/>
              </a:buClr>
            </a:pPr>
            <a:r>
              <a:rPr lang="en-US" sz="1400" dirty="0">
                <a:solidFill>
                  <a:srgbClr val="002060"/>
                </a:solidFill>
              </a:rPr>
              <a:t>Phone: 845-257-3400</a:t>
            </a:r>
            <a:endParaRPr lang="en-US" sz="1400" dirty="0">
              <a:solidFill>
                <a:srgbClr val="002060"/>
              </a:solidFill>
              <a:cs typeface="Calibri"/>
            </a:endParaRPr>
          </a:p>
          <a:p>
            <a:pPr marL="228600" indent="-228600">
              <a:buFont typeface="Wingdings" panose="05000000000000000000" pitchFamily="2" charset="2"/>
              <a:buNone/>
            </a:pPr>
            <a:r>
              <a:rPr lang="en-US" sz="1600" b="1" dirty="0">
                <a:solidFill>
                  <a:srgbClr val="002060"/>
                </a:solidFill>
              </a:rPr>
              <a:t>Office of Student Affairs</a:t>
            </a:r>
            <a:endParaRPr lang="en-US" sz="1600" b="1" dirty="0">
              <a:solidFill>
                <a:srgbClr val="002060"/>
              </a:solidFill>
              <a:cs typeface="Calibri"/>
            </a:endParaRPr>
          </a:p>
          <a:p>
            <a:pPr marL="228600" indent="-228600">
              <a:spcBef>
                <a:spcPts val="0"/>
              </a:spcBef>
            </a:pPr>
            <a:r>
              <a:rPr lang="en-US" sz="1400" dirty="0">
                <a:solidFill>
                  <a:srgbClr val="002060"/>
                </a:solidFill>
              </a:rPr>
              <a:t>HAB 701</a:t>
            </a:r>
            <a:endParaRPr lang="en-US" sz="1400" dirty="0">
              <a:solidFill>
                <a:srgbClr val="002060"/>
              </a:solidFill>
              <a:cs typeface="Calibri"/>
            </a:endParaRPr>
          </a:p>
          <a:p>
            <a:pPr marL="228600" indent="-228600">
              <a:spcBef>
                <a:spcPts val="0"/>
              </a:spcBef>
              <a:spcAft>
                <a:spcPts val="600"/>
              </a:spcAft>
            </a:pPr>
            <a:r>
              <a:rPr lang="en-US" sz="1400" dirty="0">
                <a:solidFill>
                  <a:srgbClr val="002060"/>
                </a:solidFill>
              </a:rPr>
              <a:t>Phone: 845-257-3260</a:t>
            </a:r>
            <a:endParaRPr lang="en-US" sz="1400" dirty="0">
              <a:solidFill>
                <a:srgbClr val="002060"/>
              </a:solidFill>
              <a:cs typeface="Calibri"/>
            </a:endParaRPr>
          </a:p>
          <a:p>
            <a:pPr marL="228600" indent="-228600">
              <a:spcBef>
                <a:spcPts val="0"/>
              </a:spcBef>
              <a:buNone/>
            </a:pPr>
            <a:r>
              <a:rPr lang="en-US" sz="1600" b="1" dirty="0">
                <a:solidFill>
                  <a:srgbClr val="002060"/>
                </a:solidFill>
              </a:rPr>
              <a:t>NYS Campus Sexual Assault Victims Unit</a:t>
            </a:r>
            <a:r>
              <a:rPr lang="en-US" sz="1600" b="1" dirty="0">
                <a:solidFill>
                  <a:srgbClr val="FF0000"/>
                </a:solidFill>
              </a:rPr>
              <a:t>*</a:t>
            </a:r>
            <a:r>
              <a:rPr lang="en-US" sz="1600" b="1" dirty="0">
                <a:solidFill>
                  <a:srgbClr val="002060"/>
                </a:solidFill>
              </a:rPr>
              <a:t> </a:t>
            </a:r>
            <a:endParaRPr lang="en-US" sz="1600" b="1" dirty="0">
              <a:solidFill>
                <a:srgbClr val="002060"/>
              </a:solidFill>
              <a:cs typeface="Calibri"/>
            </a:endParaRPr>
          </a:p>
          <a:p>
            <a:pPr marL="228600" indent="-228600">
              <a:spcBef>
                <a:spcPts val="0"/>
              </a:spcBef>
            </a:pPr>
            <a:r>
              <a:rPr lang="en-US" sz="1400" dirty="0">
                <a:solidFill>
                  <a:srgbClr val="002060"/>
                </a:solidFill>
              </a:rPr>
              <a:t>To report a sexual assault, dating violence, domestic violence and/or stalking within a college campus in New York State</a:t>
            </a:r>
            <a:endParaRPr lang="en-US" sz="1400" dirty="0">
              <a:solidFill>
                <a:srgbClr val="002060"/>
              </a:solidFill>
              <a:cs typeface="Calibri"/>
            </a:endParaRPr>
          </a:p>
          <a:p>
            <a:pPr marL="228600" indent="-228600">
              <a:spcBef>
                <a:spcPts val="0"/>
              </a:spcBef>
              <a:spcAft>
                <a:spcPts val="600"/>
              </a:spcAft>
            </a:pPr>
            <a:r>
              <a:rPr lang="en-US" sz="1400" dirty="0">
                <a:solidFill>
                  <a:srgbClr val="002060"/>
                </a:solidFill>
              </a:rPr>
              <a:t>Phone: 844-845-7269</a:t>
            </a:r>
            <a:endParaRPr lang="en-US" sz="1400" dirty="0">
              <a:solidFill>
                <a:srgbClr val="002060"/>
              </a:solidFill>
              <a:cs typeface="Calibri"/>
            </a:endParaRPr>
          </a:p>
          <a:p>
            <a:pPr marL="228600" indent="-228600">
              <a:spcBef>
                <a:spcPts val="0"/>
              </a:spcBef>
              <a:buFont typeface="Wingdings" panose="05000000000000000000" pitchFamily="2" charset="2"/>
              <a:buNone/>
            </a:pPr>
            <a:r>
              <a:rPr lang="en-US" sz="1600" b="1" dirty="0">
                <a:solidFill>
                  <a:srgbClr val="002060"/>
                </a:solidFill>
              </a:rPr>
              <a:t>Employee Assistance Program (EAP)</a:t>
            </a:r>
            <a:endParaRPr lang="en-US" sz="1600" b="1" dirty="0">
              <a:solidFill>
                <a:srgbClr val="002060"/>
              </a:solidFill>
              <a:cs typeface="Calibri"/>
            </a:endParaRPr>
          </a:p>
          <a:p>
            <a:pPr marL="228600" indent="-228600">
              <a:spcBef>
                <a:spcPts val="0"/>
              </a:spcBef>
            </a:pPr>
            <a:r>
              <a:rPr lang="en-US" sz="1400" dirty="0">
                <a:solidFill>
                  <a:srgbClr val="002060"/>
                </a:solidFill>
              </a:rPr>
              <a:t>SUB 336</a:t>
            </a:r>
            <a:endParaRPr lang="en-US" sz="1400" dirty="0">
              <a:solidFill>
                <a:srgbClr val="002060"/>
              </a:solidFill>
              <a:cs typeface="Calibri"/>
            </a:endParaRPr>
          </a:p>
          <a:p>
            <a:pPr marL="228600" indent="-228600">
              <a:spcBef>
                <a:spcPts val="0"/>
              </a:spcBef>
              <a:spcAft>
                <a:spcPts val="600"/>
              </a:spcAft>
            </a:pPr>
            <a:r>
              <a:rPr lang="en-US" sz="1400" dirty="0">
                <a:solidFill>
                  <a:srgbClr val="002060"/>
                </a:solidFill>
              </a:rPr>
              <a:t>EAP Coordinator(s): 845-257-2886</a:t>
            </a:r>
            <a:endParaRPr lang="en-US" sz="1400" dirty="0">
              <a:solidFill>
                <a:srgbClr val="002060"/>
              </a:solidFill>
              <a:cs typeface="Calibri"/>
            </a:endParaRPr>
          </a:p>
          <a:p>
            <a:pPr marL="0" indent="0">
              <a:spcBef>
                <a:spcPts val="0"/>
              </a:spcBef>
              <a:buFont typeface="Wingdings" panose="05000000000000000000" pitchFamily="2" charset="2"/>
              <a:buNone/>
            </a:pPr>
            <a:r>
              <a:rPr lang="en-US" sz="1600" b="1" dirty="0">
                <a:solidFill>
                  <a:srgbClr val="002060"/>
                </a:solidFill>
              </a:rPr>
              <a:t>SUNY New Paltz Office of Human Resources, Diversity &amp; Inclusion</a:t>
            </a:r>
            <a:endParaRPr lang="en-US" sz="1600" b="1" dirty="0">
              <a:solidFill>
                <a:srgbClr val="002060"/>
              </a:solidFill>
              <a:cs typeface="Calibri"/>
            </a:endParaRPr>
          </a:p>
          <a:p>
            <a:pPr marL="228600" indent="-228600">
              <a:spcBef>
                <a:spcPts val="0"/>
              </a:spcBef>
            </a:pPr>
            <a:r>
              <a:rPr lang="en-US" sz="1400" dirty="0">
                <a:solidFill>
                  <a:srgbClr val="002060"/>
                </a:solidFill>
              </a:rPr>
              <a:t>HAB 603</a:t>
            </a:r>
            <a:endParaRPr lang="en-US" sz="1400" dirty="0">
              <a:solidFill>
                <a:srgbClr val="002060"/>
              </a:solidFill>
              <a:cs typeface="Calibri"/>
            </a:endParaRPr>
          </a:p>
          <a:p>
            <a:pPr marL="228600" indent="-228600">
              <a:spcBef>
                <a:spcPts val="0"/>
              </a:spcBef>
              <a:spcAft>
                <a:spcPts val="600"/>
              </a:spcAft>
            </a:pPr>
            <a:r>
              <a:rPr lang="en-US" sz="1400" dirty="0">
                <a:solidFill>
                  <a:srgbClr val="002060"/>
                </a:solidFill>
              </a:rPr>
              <a:t>Phone: 845-257-3171</a:t>
            </a:r>
            <a:endParaRPr lang="en-US" sz="1400" dirty="0">
              <a:solidFill>
                <a:srgbClr val="002060"/>
              </a:solidFill>
              <a:cs typeface="Calibri"/>
            </a:endParaRPr>
          </a:p>
          <a:p>
            <a:pPr marL="0" indent="0">
              <a:spcBef>
                <a:spcPts val="0"/>
              </a:spcBef>
              <a:spcAft>
                <a:spcPts val="600"/>
              </a:spcAft>
              <a:buNone/>
            </a:pPr>
            <a:endParaRPr lang="en-US" sz="1400">
              <a:solidFill>
                <a:srgbClr val="002060"/>
              </a:solidFill>
              <a:cs typeface="Calibri"/>
            </a:endParaRPr>
          </a:p>
        </p:txBody>
      </p:sp>
      <p:cxnSp>
        <p:nvCxnSpPr>
          <p:cNvPr id="10" name="Straight Connector 9"/>
          <p:cNvCxnSpPr/>
          <p:nvPr/>
        </p:nvCxnSpPr>
        <p:spPr>
          <a:xfrm>
            <a:off x="4842462" y="1261397"/>
            <a:ext cx="0" cy="5342603"/>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DCA11D3D-3EA3-48D3-9886-ADAAB1F08A44}"/>
              </a:ext>
            </a:extLst>
          </p:cNvPr>
          <p:cNvSpPr txBox="1"/>
          <p:nvPr/>
        </p:nvSpPr>
        <p:spPr>
          <a:xfrm>
            <a:off x="6636656" y="6428013"/>
            <a:ext cx="2649764"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solidFill>
                  <a:srgbClr val="FF0000"/>
                </a:solidFill>
                <a:cs typeface="Calibri"/>
              </a:rPr>
              <a:t>*</a:t>
            </a:r>
            <a:r>
              <a:rPr lang="en-US" i="1" dirty="0">
                <a:solidFill>
                  <a:srgbClr val="FF0000"/>
                </a:solidFill>
                <a:cs typeface="Calibri"/>
              </a:rPr>
              <a:t> </a:t>
            </a:r>
            <a:r>
              <a:rPr lang="en-US" sz="1400" i="1" dirty="0">
                <a:solidFill>
                  <a:srgbClr val="FF0000"/>
                </a:solidFill>
                <a:cs typeface="Calibri"/>
              </a:rPr>
              <a:t>Denotes Confidential Resource</a:t>
            </a:r>
            <a:endParaRPr lang="en-US" i="1" dirty="0">
              <a:cs typeface="Calibri" panose="020F0502020204030204"/>
            </a:endParaRPr>
          </a:p>
        </p:txBody>
      </p:sp>
    </p:spTree>
    <p:custDataLst>
      <p:tags r:id="rId1"/>
    </p:custDataLst>
    <p:extLst>
      <p:ext uri="{BB962C8B-B14F-4D97-AF65-F5344CB8AC3E}">
        <p14:creationId xmlns:p14="http://schemas.microsoft.com/office/powerpoint/2010/main" val="269399154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GENSWF_ADVANCE_TIME" val="5.000"/>
  <p:tag name="ISPRING_CUSTOM_TIMING_USED" val="1"/>
  <p:tag name="ISPRING_SLIDE_ID_2" val="{140A835A-18CC-4EE8-A26F-57B68C6FA71C}"/>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8E1F094404AB3449714BBF6648E9483" ma:contentTypeVersion="16" ma:contentTypeDescription="Create a new document." ma:contentTypeScope="" ma:versionID="8e79cd5197a8de37e855cfc004efad17">
  <xsd:schema xmlns:xsd="http://www.w3.org/2001/XMLSchema" xmlns:xs="http://www.w3.org/2001/XMLSchema" xmlns:p="http://schemas.microsoft.com/office/2006/metadata/properties" xmlns:ns2="ebd3cbba-372a-43b7-9507-faee1a412edd" xmlns:ns3="26695c0a-f483-495a-a415-ff7ac02f8176" targetNamespace="http://schemas.microsoft.com/office/2006/metadata/properties" ma:root="true" ma:fieldsID="74d3d566724e9735e0f92d3f3bb4ad2d" ns2:_="" ns3:_="">
    <xsd:import namespace="ebd3cbba-372a-43b7-9507-faee1a412edd"/>
    <xsd:import namespace="26695c0a-f483-495a-a415-ff7ac02f8176"/>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ServiceAutoKeyPoints" minOccurs="0"/>
                <xsd:element ref="ns2:MediaServiceKeyPoints" minOccurs="0"/>
                <xsd:element ref="ns2:MediaServiceOCR"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d3cbba-372a-43b7-9507-faee1a412ed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2c961168-1882-404d-b78f-614f2ba8476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695c0a-f483-495a-a415-ff7ac02f8176"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ee5a4807-fdd9-4e21-881c-cf3287b47bf4}" ma:internalName="TaxCatchAll" ma:showField="CatchAllData" ma:web="26695c0a-f483-495a-a415-ff7ac02f817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26695c0a-f483-495a-a415-ff7ac02f8176">
      <UserInfo>
        <DisplayName>Emma Morcone</DisplayName>
        <AccountId>84</AccountId>
        <AccountType/>
      </UserInfo>
      <UserInfo>
        <DisplayName>Jane Gallucci</DisplayName>
        <AccountId>32</AccountId>
        <AccountType/>
      </UserInfo>
      <UserInfo>
        <DisplayName>Ginger Jurecka Blake</DisplayName>
        <AccountId>13</AccountId>
        <AccountType/>
      </UserInfo>
      <UserInfo>
        <DisplayName>Danielle Strauchler</DisplayName>
        <AccountId>191</AccountId>
        <AccountType/>
      </UserInfo>
      <UserInfo>
        <DisplayName>Fresia Martinez-Olivera</DisplayName>
        <AccountId>362</AccountId>
        <AccountType/>
      </UserInfo>
      <UserInfo>
        <DisplayName>Anneliese Kniffin-Savchak</DisplayName>
        <AccountId>12</AccountId>
        <AccountType/>
      </UserInfo>
    </SharedWithUsers>
    <lcf76f155ced4ddcb4097134ff3c332f xmlns="ebd3cbba-372a-43b7-9507-faee1a412edd">
      <Terms xmlns="http://schemas.microsoft.com/office/infopath/2007/PartnerControls"/>
    </lcf76f155ced4ddcb4097134ff3c332f>
    <TaxCatchAll xmlns="26695c0a-f483-495a-a415-ff7ac02f8176" xsi:nil="true"/>
  </documentManagement>
</p:properties>
</file>

<file path=customXml/itemProps1.xml><?xml version="1.0" encoding="utf-8"?>
<ds:datastoreItem xmlns:ds="http://schemas.openxmlformats.org/officeDocument/2006/customXml" ds:itemID="{32696406-AD1C-49DA-B9A1-EEF47657BA8E}">
  <ds:schemaRefs>
    <ds:schemaRef ds:uri="http://schemas.microsoft.com/sharepoint/v3/contenttype/forms"/>
  </ds:schemaRefs>
</ds:datastoreItem>
</file>

<file path=customXml/itemProps2.xml><?xml version="1.0" encoding="utf-8"?>
<ds:datastoreItem xmlns:ds="http://schemas.openxmlformats.org/officeDocument/2006/customXml" ds:itemID="{90686E38-D4A9-48B4-8262-C71209D2554C}">
  <ds:schemaRefs>
    <ds:schemaRef ds:uri="26695c0a-f483-495a-a415-ff7ac02f8176"/>
    <ds:schemaRef ds:uri="ebd3cbba-372a-43b7-9507-faee1a412ed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B35DEFE0-3F09-4687-A187-C8B624E883EF}">
  <ds:schemaRefs>
    <ds:schemaRef ds:uri="26695c0a-f483-495a-a415-ff7ac02f8176"/>
    <ds:schemaRef ds:uri="ebd3cbba-372a-43b7-9507-faee1a412ed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278</Words>
  <Application>Microsoft Office PowerPoint</Application>
  <PresentationFormat>On-screen Show (4:3)</PresentationFormat>
  <Paragraphs>46</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Courier New</vt:lpstr>
      <vt:lpstr>Wingdings</vt:lpstr>
      <vt:lpstr>Office Theme</vt:lpstr>
      <vt:lpstr>Title IX Resources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Anneliese</dc:creator>
  <cp:lastModifiedBy>Anneliese Kniffin-Savchak</cp:lastModifiedBy>
  <cp:revision>65</cp:revision>
  <cp:lastPrinted>2019-08-20T14:35:03Z</cp:lastPrinted>
  <dcterms:created xsi:type="dcterms:W3CDTF">2017-08-20T23:09:38Z</dcterms:created>
  <dcterms:modified xsi:type="dcterms:W3CDTF">2023-08-23T19:18:07Z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0x010100B8E1F094404AB3449714BBF6648E9483</vt:lpwstr>
  </property>
  <property fmtid="{D5CDD505-2E9C-101B-9397-08002B2CF9AE}" pid="3" name="MediaServiceImageTags">
    <vt:lpwstr/>
  </property>
</Properties>
</file>